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3"/>
    <p:sldMasterId id="2147483658" r:id="rId4"/>
    <p:sldMasterId id="2147483661" r:id="rId5"/>
    <p:sldMasterId id="2147483663" r:id="rId6"/>
  </p:sldMasterIdLst>
  <p:notesMasterIdLst>
    <p:notesMasterId r:id="rId8"/>
  </p:notesMasterIdLst>
  <p:sldIdLst>
    <p:sldId id="1834" r:id="rId7"/>
    <p:sldId id="3472" r:id="rId9"/>
    <p:sldId id="3471" r:id="rId10"/>
    <p:sldId id="3572" r:id="rId11"/>
    <p:sldId id="3573" r:id="rId12"/>
    <p:sldId id="3570" r:id="rId13"/>
    <p:sldId id="3574" r:id="rId14"/>
    <p:sldId id="3575" r:id="rId15"/>
    <p:sldId id="3569" r:id="rId16"/>
    <p:sldId id="3582" r:id="rId17"/>
    <p:sldId id="3567" r:id="rId18"/>
    <p:sldId id="3576" r:id="rId19"/>
    <p:sldId id="3579" r:id="rId20"/>
    <p:sldId id="3581" r:id="rId21"/>
    <p:sldId id="3584" r:id="rId22"/>
    <p:sldId id="3568" r:id="rId23"/>
    <p:sldId id="3586" r:id="rId24"/>
    <p:sldId id="3587" r:id="rId25"/>
    <p:sldId id="3585" r:id="rId26"/>
    <p:sldId id="3588" r:id="rId27"/>
    <p:sldId id="3589" r:id="rId28"/>
    <p:sldId id="3590" r:id="rId29"/>
    <p:sldId id="1827" r:id="rId30"/>
  </p:sldIdLst>
  <p:sldSz cx="12192000" cy="6858000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</p:embeddedFont>
    <p:embeddedFont>
      <p:font typeface="微软雅黑 Light" panose="020B0502040204020203" pitchFamily="34" charset="-122"/>
      <p:regular r:id="rId39"/>
    </p:embeddedFont>
    <p:embeddedFont>
      <p:font typeface="Wingdings 3" panose="05040102010807070707" pitchFamily="18" charset="2"/>
      <p:regular r:id="rId40"/>
    </p:embeddedFont>
    <p:embeddedFont>
      <p:font typeface="等线" panose="02010600030101010101" charset="-122"/>
      <p:regular r:id="rId41"/>
    </p:embeddedFont>
  </p:embeddedFontLst>
  <p:custDataLst>
    <p:tags r:id="rId4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13F0B"/>
    <a:srgbClr val="006C39"/>
    <a:srgbClr val="989EAA"/>
    <a:srgbClr val="FFFFFF"/>
    <a:srgbClr val="007E42"/>
    <a:srgbClr val="008646"/>
    <a:srgbClr val="006434"/>
    <a:srgbClr val="8E0309"/>
    <a:srgbClr val="194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gs" Target="tags/tag53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5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tags" Target="../tags/tag27.xml"/><Relationship Id="rId2" Type="http://schemas.openxmlformats.org/officeDocument/2006/relationships/image" Target="../media/image27.png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29.png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image" Target="../media/image32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31.png"/><Relationship Id="rId3" Type="http://schemas.openxmlformats.org/officeDocument/2006/relationships/tags" Target="../tags/tag33.xml"/><Relationship Id="rId2" Type="http://schemas.openxmlformats.org/officeDocument/2006/relationships/image" Target="../media/image30.png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18.xml"/><Relationship Id="rId15" Type="http://schemas.openxmlformats.org/officeDocument/2006/relationships/image" Target="../media/image33.png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4.png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5.png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6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tags" Target="../tags/tag49.xml"/><Relationship Id="rId4" Type="http://schemas.openxmlformats.org/officeDocument/2006/relationships/image" Target="../media/image38.png"/><Relationship Id="rId3" Type="http://schemas.openxmlformats.org/officeDocument/2006/relationships/tags" Target="../tags/tag48.xml"/><Relationship Id="rId2" Type="http://schemas.openxmlformats.org/officeDocument/2006/relationships/image" Target="../media/image37.png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9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2.xml"/><Relationship Id="rId4" Type="http://schemas.openxmlformats.org/officeDocument/2006/relationships/image" Target="../media/image43.png"/><Relationship Id="rId3" Type="http://schemas.openxmlformats.org/officeDocument/2006/relationships/tags" Target="../tags/tag51.xml"/><Relationship Id="rId2" Type="http://schemas.openxmlformats.org/officeDocument/2006/relationships/image" Target="../media/image42.png"/><Relationship Id="rId1" Type="http://schemas.openxmlformats.org/officeDocument/2006/relationships/tags" Target="../tags/tag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4.jpeg"/><Relationship Id="rId3" Type="http://schemas.openxmlformats.org/officeDocument/2006/relationships/tags" Target="../tags/tag16.xml"/><Relationship Id="rId2" Type="http://schemas.openxmlformats.org/officeDocument/2006/relationships/image" Target="../media/image23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3758775"/>
            <a:ext cx="11160124" cy="1322070"/>
          </a:xfrm>
        </p:spPr>
        <p:txBody>
          <a:bodyPr/>
          <a:lstStyle/>
          <a:p>
            <a:r>
              <a:rPr lang="zh-CN" altLang="en-US" dirty="0"/>
              <a:t>纹理分类系统：</a:t>
            </a:r>
            <a:br>
              <a:rPr lang="zh-CN" altLang="en-US" dirty="0"/>
            </a:br>
            <a:r>
              <a:rPr lang="zh-CN" altLang="en-US" dirty="0"/>
              <a:t>基于深度学习的特征编码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41362" y="5529004"/>
            <a:ext cx="7909277" cy="370840"/>
          </a:xfrm>
        </p:spPr>
        <p:txBody>
          <a:bodyPr/>
          <a:lstStyle/>
          <a:p>
            <a:r>
              <a:rPr lang="zh-CN" altLang="en-US" dirty="0"/>
              <a:t>汇报人：张鹏杰　时间：</a:t>
            </a:r>
            <a:fld id="{DFF7108A-04D0-404E-9D44-4DF45664CBC8}" type="datetime1">
              <a:rPr lang="zh-CN" altLang="en-US" smtClean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基于</a:t>
            </a:r>
            <a:r>
              <a:rPr lang="en-US" altLang="zh-CN">
                <a:sym typeface="+mn-ea"/>
              </a:rPr>
              <a:t>BoW</a:t>
            </a:r>
            <a:r>
              <a:rPr>
                <a:sym typeface="+mn-ea"/>
              </a:rPr>
              <a:t>的纹理分类</a:t>
            </a:r>
            <a:endParaRPr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050" y="1925320"/>
            <a:ext cx="10673715" cy="40608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20420" y="1004570"/>
            <a:ext cx="101225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深度学习的方法流行以前，纹理分类模型的基本框架是基于BoW的架构，可大致分为</a:t>
            </a:r>
            <a:r>
              <a:rPr lang="zh-CN" sz="1800" b="1">
                <a:latin typeface="Times New Roman" panose="02020603050405020304" charset="0"/>
                <a:ea typeface="等线" panose="02010600030101010101" charset="-122"/>
              </a:rPr>
              <a:t>分块、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特征表示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、码本生成、特征编码</a:t>
            </a:r>
            <a:r>
              <a:rPr lang="zh-CN" sz="1800" b="1">
                <a:latin typeface="Times New Roman" panose="02020603050405020304" charset="0"/>
                <a:ea typeface="等线" panose="02010600030101010101" charset="-122"/>
              </a:rPr>
              <a:t>、特征池化、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特征分类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六步</a:t>
            </a:r>
            <a:endParaRPr lang="zh-CN" sz="1800" b="0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51750" y="250190"/>
            <a:ext cx="3770630" cy="625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纹理分类模型</a:t>
            </a:r>
            <a:r>
              <a:rPr lang="en-US" altLang="zh-CN" dirty="0">
                <a:cs typeface="+mn-ea"/>
                <a:sym typeface="+mn-lt"/>
              </a:rPr>
              <a:t>Deep-TEN</a:t>
            </a:r>
            <a:endParaRPr lang="en-US" altLang="zh-CN" dirty="0"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5711825" cy="1522730"/>
          </a:xfrm>
        </p:spPr>
        <p:txBody>
          <a:bodyPr/>
          <a:lstStyle/>
          <a:p>
            <a:r>
              <a:rPr lang="en-US" altLang="zh-CN">
                <a:sym typeface="+mn-ea"/>
              </a:rPr>
              <a:t>Encoding Layer</a:t>
            </a:r>
            <a:r>
              <a:rPr lang="zh-CN" altLang="en-US">
                <a:sym typeface="+mn-ea"/>
              </a:rPr>
              <a:t>编码层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Deep-TEN</a:t>
            </a:r>
            <a:r>
              <a:rPr lang="zh-CN" altLang="en-US">
                <a:sym typeface="+mn-ea"/>
              </a:rPr>
              <a:t>模型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端到端的纹理分类模型</a:t>
            </a:r>
            <a:endParaRPr lang="en-US" altLang="zh-CN">
              <a:sym typeface="+mn-ea"/>
            </a:endParaRPr>
          </a:p>
        </p:txBody>
      </p:sp>
      <p:pic>
        <p:nvPicPr>
          <p:cNvPr id="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6520" y="2007235"/>
            <a:ext cx="6679565" cy="386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949325" y="1045210"/>
            <a:ext cx="1005332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        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传统方法利用手工设计的提取器如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SIFT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完成特征提取，随后学习获得特征字典，并通过词袋（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BoWs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）对特征分布进行编码，最后利用分类器如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SVM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完成特征分类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端到端的纹理分类模型</a:t>
            </a:r>
            <a:endParaRPr lang="en-US" altLang="zh-CN">
              <a:sym typeface="+mn-ea"/>
            </a:endParaRPr>
          </a:p>
        </p:txBody>
      </p:sp>
      <p:pic>
        <p:nvPicPr>
          <p:cNvPr id="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69895" y="2499360"/>
            <a:ext cx="6251575" cy="361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949325" y="1708150"/>
            <a:ext cx="100539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>
              <a:buClrTx/>
              <a:buSzTx/>
              <a:buFontTx/>
            </a:pP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         Deep-TEN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抛弃了特征提取、字典学习、特征编码、分类器的组件堆叠，转而将卷积神经网络的设计贯穿整个算法，即以端到端的方式学习调整整个模型</a:t>
            </a:r>
            <a:endParaRPr lang="zh-CN" sz="1800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948055" y="939165"/>
            <a:ext cx="1005268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         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近期工作中，手工设计的提取器被预训练的卷积神经网络（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CNNs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）取代，词袋（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BoWs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）被鲁棒残差编码器如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VLAD 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、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FV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（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Fisher Vector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）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编码层</a:t>
            </a:r>
            <a:endParaRPr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4870" y="1629410"/>
            <a:ext cx="4332605" cy="21888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56105" y="2697480"/>
            <a:ext cx="3065780" cy="103124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845820" y="1022985"/>
            <a:ext cx="7429500" cy="3994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给定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N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个视觉描述符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X={x1,...,xN}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，包含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K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个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D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维码字的码本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C={c1,...,cK}</a:t>
            </a:r>
            <a:endParaRPr lang="en-US" altLang="zh-CN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845820" y="1635760"/>
            <a:ext cx="2474595" cy="3994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残差向量可以表示为：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0875"/>
          <a:stretch>
            <a:fillRect/>
          </a:stretch>
        </p:blipFill>
        <p:spPr>
          <a:xfrm>
            <a:off x="3244215" y="1645285"/>
            <a:ext cx="1393190" cy="29845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845820" y="2212340"/>
            <a:ext cx="4653280" cy="3994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因此为每个码字计算聚合值，其中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a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为权重：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845820" y="3966210"/>
            <a:ext cx="70434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最终的编码输出结果是固定长度的特征表示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E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={e1,...,xK}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91020" y="3030855"/>
            <a:ext cx="30861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11562715" y="2705100"/>
            <a:ext cx="30861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E</a:t>
            </a:r>
            <a:endParaRPr lang="en-US" altLang="zh-CN" b="1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7007860" y="2212340"/>
            <a:ext cx="30861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C</a:t>
            </a:r>
            <a:endParaRPr lang="en-US" altLang="zh-CN" b="1"/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9986645" y="2230755"/>
            <a:ext cx="30861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r</a:t>
            </a:r>
            <a:endParaRPr lang="en-US" altLang="zh-CN" b="1"/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958705" y="3030855"/>
            <a:ext cx="308610" cy="325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845820" y="4572000"/>
            <a:ext cx="5699760" cy="3994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权重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a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表征描述子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xi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对</a:t>
            </a:r>
            <a:r>
              <a:rPr lang="en-US" altLang="zh-CN" b="0">
                <a:latin typeface="Times New Roman" panose="02020603050405020304" charset="0"/>
                <a:ea typeface="等线" panose="02010600030101010101" charset="-122"/>
              </a:rPr>
              <a:t>K</a:t>
            </a:r>
            <a:r>
              <a:rPr lang="zh-CN" altLang="en-US" b="0">
                <a:latin typeface="Times New Roman" panose="02020603050405020304" charset="0"/>
                <a:ea typeface="等线" panose="02010600030101010101" charset="-122"/>
              </a:rPr>
              <a:t>个码字的分配，利用下式计算：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9205"/>
          <a:stretch>
            <a:fillRect/>
          </a:stretch>
        </p:blipFill>
        <p:spPr>
          <a:xfrm>
            <a:off x="1932305" y="5177155"/>
            <a:ext cx="3064510" cy="80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模型</a:t>
            </a:r>
            <a:r>
              <a:rPr lang="en-US" altLang="zh-CN">
                <a:sym typeface="+mn-ea"/>
              </a:rPr>
              <a:t>Deep-TEN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85" t="1665"/>
          <a:stretch>
            <a:fillRect/>
          </a:stretch>
        </p:blipFill>
        <p:spPr>
          <a:xfrm>
            <a:off x="6998970" y="1038225"/>
            <a:ext cx="4468495" cy="496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02945" y="1233805"/>
            <a:ext cx="53930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基于编码层，我们可以实现端到端的纹理分类模型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Deep-TEN</a:t>
            </a:r>
            <a:endParaRPr lang="en-US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390" y="2222500"/>
            <a:ext cx="604583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首先利用预训练的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50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层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ResNet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进行特征提取；</a:t>
            </a:r>
            <a:endParaRPr lang="zh-CN" b="0"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随后利用瓶颈层将特征通道数由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2048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缩小至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128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，以减少计算量；</a:t>
            </a:r>
            <a:endParaRPr lang="zh-CN" b="0"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然后利用带有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32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个码字的编码层完成特征编码；</a:t>
            </a:r>
            <a:endParaRPr lang="zh-CN" b="0"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最后利用</a:t>
            </a:r>
            <a:r>
              <a:rPr lang="en-US" b="0">
                <a:latin typeface="Times New Roman" panose="02020603050405020304" charset="0"/>
                <a:ea typeface="等线" panose="02010600030101010101" charset="-122"/>
              </a:rPr>
              <a:t>L2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范数和全连接层计算分类结果。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实验分析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5711825" cy="1522730"/>
          </a:xfrm>
        </p:spPr>
        <p:txBody>
          <a:bodyPr/>
          <a:lstStyle/>
          <a:p>
            <a:r>
              <a:rPr lang="zh-CN" altLang="en-US">
                <a:sym typeface="+mn-ea"/>
              </a:rPr>
              <a:t>纹理数据集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定量结果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定性结果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数据集</a:t>
            </a:r>
            <a:endParaRPr lang="en-US" altLang="zh-CN"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294130" y="604520"/>
          <a:ext cx="420370" cy="731520"/>
        </p:xfrm>
        <a:graphic>
          <a:graphicData uri="http://schemas.openxmlformats.org/drawingml/2006/table">
            <a:tbl>
              <a:tblPr/>
              <a:tblGrid>
                <a:gridCol w="210185"/>
                <a:gridCol w="21018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" name="文本框 112"/>
          <p:cNvSpPr txBox="1"/>
          <p:nvPr/>
        </p:nvSpPr>
        <p:spPr>
          <a:xfrm>
            <a:off x="949325" y="1182370"/>
            <a:ext cx="101568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b="1">
                <a:latin typeface="Times New Roman" panose="02020603050405020304" charset="0"/>
              </a:rPr>
              <a:t>Materials in Context Database (MINC) 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是一个大规模的自然纹理图像数据库，在本文中，我们利用它的一个公开可用的子集</a:t>
            </a:r>
            <a:r>
              <a:rPr lang="en-US" b="0">
                <a:latin typeface="Times New Roman" panose="02020603050405020304" charset="0"/>
              </a:rPr>
              <a:t>MINC-2500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，通过其提供的训练、测试分割，进行模型的训练和评估。它包含 了</a:t>
            </a:r>
            <a:r>
              <a:rPr lang="en-US" b="0">
                <a:latin typeface="Times New Roman" panose="02020603050405020304" charset="0"/>
              </a:rPr>
              <a:t>23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个纹理类别，每个类别包含</a:t>
            </a:r>
            <a:r>
              <a:rPr lang="en-US" b="0">
                <a:latin typeface="Times New Roman" panose="02020603050405020304" charset="0"/>
              </a:rPr>
              <a:t>2500</a:t>
            </a:r>
            <a:r>
              <a:rPr lang="zh-CN" b="0">
                <a:latin typeface="Times New Roman" panose="02020603050405020304" charset="0"/>
                <a:ea typeface="等线" panose="02010600030101010101" charset="-122"/>
              </a:rPr>
              <a:t>张图像。</a:t>
            </a:r>
            <a:endParaRPr lang="zh-CN" altLang="en-US" b="0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2295" y="2369820"/>
            <a:ext cx="8832215" cy="356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数据集</a:t>
            </a:r>
            <a:endParaRPr lang="en-US" altLang="zh-CN"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294130" y="604520"/>
          <a:ext cx="420370" cy="731520"/>
        </p:xfrm>
        <a:graphic>
          <a:graphicData uri="http://schemas.openxmlformats.org/drawingml/2006/table">
            <a:tbl>
              <a:tblPr/>
              <a:tblGrid>
                <a:gridCol w="210185"/>
                <a:gridCol w="21018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49325" y="1033780"/>
            <a:ext cx="10157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b="1">
                <a:latin typeface="Times New Roman" panose="02020603050405020304" charset="0"/>
                <a:ea typeface="等线" panose="02010600030101010101" charset="-122"/>
                <a:sym typeface="+mn-ea"/>
              </a:rPr>
              <a:t>Describable Textures Dataset (DTD)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是一个自然的纹理图像数据库，包含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5640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张图像，并且根据人类感知将其分成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47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个类，每个类包含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120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张图像。数据被分为训练、验证、测试集，各数据集包含所有类，并且每个类包含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40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张图像。</a:t>
            </a:r>
            <a:endParaRPr lang="zh-CN" altLang="en-US"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1095" y="2261235"/>
            <a:ext cx="10300335" cy="360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定量结果</a:t>
            </a:r>
            <a:endParaRPr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2650" y="2973070"/>
            <a:ext cx="4622800" cy="27933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2120" y="2973070"/>
            <a:ext cx="4481830" cy="27927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73425" y="1136015"/>
            <a:ext cx="5645150" cy="1429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625961" y="794349"/>
            <a:ext cx="3760460" cy="1089209"/>
            <a:chOff x="5337036" y="1031947"/>
            <a:chExt cx="3760460" cy="1089209"/>
          </a:xfrm>
        </p:grpSpPr>
        <p:sp>
          <p:nvSpPr>
            <p:cNvPr id="32" name="文本框 31"/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384010" y="1248904"/>
              <a:ext cx="2713486" cy="825008"/>
              <a:chOff x="6384011" y="1247332"/>
              <a:chExt cx="2713486" cy="817819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384011" y="1247332"/>
                <a:ext cx="2559685" cy="585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关于纹理分类</a:t>
                </a: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384142" y="1773078"/>
                <a:ext cx="2713355" cy="29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About Texture Classification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625961" y="2354492"/>
            <a:ext cx="5559919" cy="1198880"/>
            <a:chOff x="5337036" y="1031947"/>
            <a:chExt cx="5559919" cy="1198880"/>
          </a:xfrm>
        </p:grpSpPr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84010" y="1248904"/>
              <a:ext cx="4512945" cy="824865"/>
              <a:chOff x="6384011" y="1247332"/>
              <a:chExt cx="4512945" cy="817678"/>
            </a:xfrm>
          </p:grpSpPr>
          <p:sp>
            <p:nvSpPr>
              <p:cNvPr id="10" name="文本框 9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384011" y="1247332"/>
                <a:ext cx="4512945" cy="585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纹理分类</a:t>
                </a: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模型</a:t>
                </a: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Deep-TEN</a:t>
                </a:r>
                <a:endParaRPr lang="en-US" altLang="zh-CN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384011" y="1772937"/>
                <a:ext cx="4005580" cy="292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Texture Classification Model Deep-TEN 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625961" y="4044862"/>
            <a:ext cx="3127365" cy="1198880"/>
            <a:chOff x="5337036" y="1031947"/>
            <a:chExt cx="3127365" cy="1198880"/>
          </a:xfrm>
        </p:grpSpPr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384010" y="1248904"/>
              <a:ext cx="2080391" cy="825008"/>
              <a:chOff x="6384011" y="1247332"/>
              <a:chExt cx="2080391" cy="817819"/>
            </a:xfrm>
          </p:grpSpPr>
          <p:sp>
            <p:nvSpPr>
              <p:cNvPr id="5" name="文本框 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384011" y="1247332"/>
                <a:ext cx="1625600" cy="585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实验分析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84142" y="1773078"/>
                <a:ext cx="2080260" cy="29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Experimental analysis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定量结果</a:t>
            </a:r>
            <a:endParaRPr>
              <a:sym typeface="+mn-ea"/>
            </a:endParaRPr>
          </a:p>
        </p:txBody>
      </p:sp>
      <p:pic>
        <p:nvPicPr>
          <p:cNvPr id="2" name="图片 1" descr="fusionmatrix"/>
          <p:cNvPicPr>
            <a:picLocks noChangeAspect="1"/>
          </p:cNvPicPr>
          <p:nvPr/>
        </p:nvPicPr>
        <p:blipFill>
          <a:blip r:embed="rId1"/>
          <a:srcRect l="6635" t="6665" r="12579"/>
          <a:stretch>
            <a:fillRect/>
          </a:stretch>
        </p:blipFill>
        <p:spPr>
          <a:xfrm>
            <a:off x="2847975" y="633095"/>
            <a:ext cx="6232099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定量结果</a:t>
            </a:r>
            <a:endParaRPr>
              <a:sym typeface="+mn-ea"/>
            </a:endParaRPr>
          </a:p>
        </p:txBody>
      </p:sp>
      <p:pic>
        <p:nvPicPr>
          <p:cNvPr id="3" name="图片 2" descr="fusionmatrix"/>
          <p:cNvPicPr>
            <a:picLocks noChangeAspect="1"/>
          </p:cNvPicPr>
          <p:nvPr/>
        </p:nvPicPr>
        <p:blipFill>
          <a:blip r:embed="rId1"/>
          <a:srcRect l="10785" t="9194" r="15931" b="5083"/>
          <a:stretch>
            <a:fillRect/>
          </a:stretch>
        </p:blipFill>
        <p:spPr>
          <a:xfrm>
            <a:off x="2745105" y="250190"/>
            <a:ext cx="6701155" cy="587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定性结果</a:t>
            </a:r>
            <a:endParaRPr>
              <a:sym typeface="+mn-ea"/>
            </a:endParaRPr>
          </a:p>
        </p:txBody>
      </p:sp>
      <p:pic>
        <p:nvPicPr>
          <p:cNvPr id="14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305" y="1229360"/>
            <a:ext cx="5047615" cy="426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1293495" y="5490845"/>
            <a:ext cx="33153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800" b="0">
                <a:latin typeface="Times New Roman" panose="02020603050405020304" charset="0"/>
                <a:ea typeface="等线" panose="02010600030101010101" charset="-122"/>
              </a:rPr>
              <a:t>Deep-TEN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在</a:t>
            </a:r>
            <a:r>
              <a:rPr lang="en-US" sz="1800" b="0">
                <a:latin typeface="Times New Roman" panose="02020603050405020304" charset="0"/>
                <a:ea typeface="等线" panose="02010600030101010101" charset="-122"/>
              </a:rPr>
              <a:t>MINC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的定性结果</a:t>
            </a:r>
            <a:endParaRPr lang="zh-CN" altLang="en-US" sz="1800" b="0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14135" y="1228725"/>
            <a:ext cx="5392420" cy="4262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637780" y="5490845"/>
            <a:ext cx="33153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 sz="1800" b="0">
                <a:latin typeface="Times New Roman" panose="02020603050405020304" charset="0"/>
                <a:ea typeface="等线" panose="02010600030101010101" charset="-122"/>
              </a:rPr>
              <a:t>Deep-TEN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在</a:t>
            </a:r>
            <a:r>
              <a:rPr lang="en-US" sz="1800" b="0">
                <a:latin typeface="Times New Roman" panose="02020603050405020304" charset="0"/>
                <a:ea typeface="等线" panose="02010600030101010101" charset="-122"/>
              </a:rPr>
              <a:t>DTD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的定性结果</a:t>
            </a:r>
            <a:endParaRPr lang="zh-CN" altLang="en-US" sz="1800" b="0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汇报人：张鹏杰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小组成员：贾康民</a:t>
            </a:r>
            <a:r>
              <a:rPr lang="en-US" altLang="zh-CN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 </a:t>
            </a: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马现涛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关于纹理分类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5711825" cy="1522730"/>
          </a:xfrm>
        </p:spPr>
        <p:txBody>
          <a:bodyPr/>
          <a:lstStyle/>
          <a:p>
            <a:r>
              <a:rPr lang="zh-CN" altLang="en-US">
                <a:sym typeface="+mn-ea"/>
              </a:rPr>
              <a:t>纹理特征提取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BoW</a:t>
            </a:r>
            <a:r>
              <a:rPr lang="zh-CN" altLang="en-US">
                <a:sym typeface="+mn-ea"/>
              </a:rPr>
              <a:t>的纹理分类系统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关于纹理</a:t>
            </a:r>
            <a:endParaRPr lang="en-US" altLang="zh-CN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8185" y="1029335"/>
            <a:ext cx="104101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在计算机视觉领域，纹理是一种反映图像中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同质现象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的视觉特征，它体现了物体表面的具有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缓慢变化或者周期性变化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的表面结构组织的排列属性。纹理包含了许多关键视觉信息，它们对于图像关键区域的识别和分析具有重要意义。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0815" y="2179320"/>
            <a:ext cx="6769735" cy="379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关于纹理</a:t>
            </a:r>
            <a:endParaRPr lang="en-US" altLang="zh-CN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8185" y="1029335"/>
            <a:ext cx="104101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在计算机视觉领域，纹理是一种反映图像中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同质现象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的视觉特征，它体现了物体表面的具有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缓慢变化或者周期性变化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的表面结构组织的排列属性。纹理包含了许多关键视觉信息，它们对于图像关键区域的识别和分析具有重要意义。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0815" y="2179320"/>
            <a:ext cx="6769735" cy="3799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9310" y="2938145"/>
            <a:ext cx="10532110" cy="3040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纹理分类的基本架构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6360" y="1076325"/>
            <a:ext cx="3850640" cy="50501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75970" y="1076325"/>
            <a:ext cx="65887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>
              <a:buClrTx/>
              <a:buSzTx/>
              <a:buFontTx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纹理分类问题，是指给定训练样本后，设计算法实现将输入图像或图像区域归类为某一种已知的纹理类别。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5970" y="2163445"/>
            <a:ext cx="65893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相较于常规的物体识别与分类，传统的纹理分类方法有一个显著的技术挑战，即对纹理特征的提取和编码。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纹理特征的提取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1840" y="916940"/>
            <a:ext cx="111975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2000" b="0">
                <a:latin typeface="Times New Roman" panose="02020603050405020304" charset="0"/>
                <a:ea typeface="等线" panose="02010600030101010101" charset="-122"/>
              </a:rPr>
              <a:t>纹理分析方法通常可以分为四类：</a:t>
            </a:r>
            <a:endParaRPr lang="zh-CN" altLang="en-US" sz="2000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6015" y="1504315"/>
            <a:ext cx="8709660" cy="50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基于统计的方法：直方图、灰度共生矩阵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GLCM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、局部二值模式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LBP</a:t>
            </a:r>
            <a:endParaRPr lang="en-US" altLang="en-US" b="0">
              <a:latin typeface="Times New Roman" panose="02020603050405020304" charset="0"/>
              <a:ea typeface="等线" panose="02010600030101010101" charset="-122"/>
            </a:endParaRPr>
          </a:p>
          <a:p>
            <a:pPr marL="0" indent="0"/>
            <a:endParaRPr lang="zh-CN" altLang="en-US"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36015" y="2080895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基于结构的方法：Sobe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l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边缘检测、SIFT特征提取</a:t>
            </a:r>
            <a:endParaRPr lang="zh-CN" altLang="en-US"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36015" y="2647950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模型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的方法：</a:t>
            </a:r>
            <a:r>
              <a:rPr>
                <a:latin typeface="Times New Roman" panose="02020603050405020304" charset="0"/>
                <a:ea typeface="等线" panose="02010600030101010101" charset="-122"/>
                <a:sym typeface="+mn-ea"/>
              </a:rPr>
              <a:t>自回归方法、马尔可夫平方理论、分形</a:t>
            </a:r>
            <a:endParaRPr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136015" y="3214370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基于变换的方法：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小波变换、Gabor变换</a:t>
            </a:r>
            <a:endParaRPr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纹理特征的提取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1840" y="916940"/>
            <a:ext cx="111975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2000" b="0">
                <a:latin typeface="Times New Roman" panose="02020603050405020304" charset="0"/>
                <a:ea typeface="等线" panose="02010600030101010101" charset="-122"/>
              </a:rPr>
              <a:t>纹理分析方法通常可以分为四类：</a:t>
            </a:r>
            <a:endParaRPr lang="zh-CN" altLang="en-US" sz="2000" b="0"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6015" y="1504315"/>
            <a:ext cx="8709660" cy="50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基于统计的方法：直方图、灰度共生矩阵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GLCM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、局部二值模式</a:t>
            </a:r>
            <a:r>
              <a:rPr 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LBP</a:t>
            </a:r>
            <a:endParaRPr lang="en-US" altLang="en-US" b="0">
              <a:latin typeface="Times New Roman" panose="02020603050405020304" charset="0"/>
              <a:ea typeface="等线" panose="02010600030101010101" charset="-122"/>
            </a:endParaRPr>
          </a:p>
          <a:p>
            <a:pPr marL="0" indent="0"/>
            <a:endParaRPr lang="zh-CN" altLang="en-US"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36015" y="2080895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基于结构的方法：Sobe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l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边缘检测、SIFT特征提取</a:t>
            </a:r>
            <a:endParaRPr lang="zh-CN" altLang="en-US"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36015" y="2647950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模型</a:t>
            </a: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的方法：</a:t>
            </a:r>
            <a:r>
              <a:rPr>
                <a:latin typeface="Times New Roman" panose="02020603050405020304" charset="0"/>
                <a:ea typeface="等线" panose="02010600030101010101" charset="-122"/>
                <a:sym typeface="+mn-ea"/>
              </a:rPr>
              <a:t>自回归方法、马尔可夫平方理论、分形</a:t>
            </a:r>
            <a:endParaRPr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136015" y="3214370"/>
            <a:ext cx="754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基于变换的方法：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  <a:sym typeface="+mn-ea"/>
              </a:rPr>
              <a:t>小波变换、Gabor变换</a:t>
            </a:r>
            <a:endParaRPr>
              <a:latin typeface="Times New Roman" panose="02020603050405020304" charset="0"/>
              <a:ea typeface="等线" panose="0201060003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5685" y="789940"/>
            <a:ext cx="7580630" cy="527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基于</a:t>
            </a:r>
            <a:r>
              <a:rPr lang="en-US" altLang="zh-CN">
                <a:sym typeface="+mn-ea"/>
              </a:rPr>
              <a:t>BoW</a:t>
            </a:r>
            <a:r>
              <a:rPr>
                <a:sym typeface="+mn-ea"/>
              </a:rPr>
              <a:t>的纹理分类</a:t>
            </a:r>
            <a:endParaRPr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050" y="1925320"/>
            <a:ext cx="10673715" cy="40608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20420" y="1004570"/>
            <a:ext cx="101225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深度学习的方法流行以前，纹理分类模型的基本框架是基于BoW的架构，可大致分为</a:t>
            </a:r>
            <a:r>
              <a:rPr lang="zh-CN" sz="1800" b="1">
                <a:latin typeface="Times New Roman" panose="02020603050405020304" charset="0"/>
                <a:ea typeface="等线" panose="02010600030101010101" charset="-122"/>
              </a:rPr>
              <a:t>分块、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特征表示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、码本生成、特征编码</a:t>
            </a:r>
            <a:r>
              <a:rPr lang="zh-CN" sz="1800" b="1">
                <a:latin typeface="Times New Roman" panose="02020603050405020304" charset="0"/>
                <a:ea typeface="等线" panose="02010600030101010101" charset="-122"/>
              </a:rPr>
              <a:t>、特征池化、</a:t>
            </a:r>
            <a:r>
              <a:rPr lang="zh-CN" sz="1800" b="1" u="sng">
                <a:latin typeface="Times New Roman" panose="02020603050405020304" charset="0"/>
                <a:ea typeface="等线" panose="02010600030101010101" charset="-122"/>
              </a:rPr>
              <a:t>特征分类</a:t>
            </a:r>
            <a:r>
              <a:rPr lang="zh-CN" sz="1800" b="0">
                <a:latin typeface="Times New Roman" panose="02020603050405020304" charset="0"/>
                <a:ea typeface="等线" panose="02010600030101010101" charset="-122"/>
              </a:rPr>
              <a:t>六步</a:t>
            </a:r>
            <a:endParaRPr lang="zh-CN" sz="1800" b="0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1.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1.2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PP_MARK_KEY" val="cd3414a3-028d-4702-9150-affa04e59e4e"/>
  <p:tag name="COMMONDATA" val="eyJoZGlkIjoiOThkMDA2MjBiODYzMmZjODBjODlkNTdjNmY5NDNiZTMifQ=="/>
  <p:tag name="commondata" val="eyJoZGlkIjoiM2Y5MjVhM2YxZjhiNzc1MTQ0Y2ZlYTdmNjYwZTQ3ZDgifQ==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1886</Words>
  <Application>WPS 演示</Application>
  <PresentationFormat>宽屏</PresentationFormat>
  <Paragraphs>160</Paragraphs>
  <Slides>23</Slides>
  <Notes>582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Times New Roman</vt:lpstr>
      <vt:lpstr>Cambria Math</vt:lpstr>
      <vt:lpstr>MS Mincho</vt:lpstr>
      <vt:lpstr>Arial Unicode MS</vt:lpstr>
      <vt:lpstr>等线</vt:lpstr>
      <vt:lpstr>Times New Roman</vt:lpstr>
      <vt:lpstr>封2​​</vt:lpstr>
      <vt:lpstr>封3​​</vt:lpstr>
      <vt:lpstr>目3​​</vt:lpstr>
      <vt:lpstr>目4​​</vt:lpstr>
      <vt:lpstr>内页​​</vt:lpstr>
      <vt:lpstr>组会汇报</vt:lpstr>
      <vt:lpstr>PowerPoint 演示文稿</vt:lpstr>
      <vt:lpstr>PowerPoint 演示文稿</vt:lpstr>
      <vt:lpstr>纹理特征提取</vt:lpstr>
      <vt:lpstr>关于纹理</vt:lpstr>
      <vt:lpstr>纹理特征提取</vt:lpstr>
      <vt:lpstr>纹理分类的基本架构</vt:lpstr>
      <vt:lpstr>纹理特征的提取</vt:lpstr>
      <vt:lpstr>关于E-RAFT的训练</vt:lpstr>
      <vt:lpstr>基于BoW的纹理分类</vt:lpstr>
      <vt:lpstr>PowerPoint 演示文稿</vt:lpstr>
      <vt:lpstr>关于E-RAFT的训练</vt:lpstr>
      <vt:lpstr>端到端的纹理分类模型</vt:lpstr>
      <vt:lpstr>端到端的纹理分类模型</vt:lpstr>
      <vt:lpstr>编码层</vt:lpstr>
      <vt:lpstr>PowerPoint 演示文稿</vt:lpstr>
      <vt:lpstr>数据集</vt:lpstr>
      <vt:lpstr>数据集</vt:lpstr>
      <vt:lpstr>模型Deep-TEN</vt:lpstr>
      <vt:lpstr>定量结果</vt:lpstr>
      <vt:lpstr>定量结果</vt:lpstr>
      <vt:lpstr>定量结果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张鹏杰</cp:lastModifiedBy>
  <cp:revision>1317</cp:revision>
  <dcterms:created xsi:type="dcterms:W3CDTF">2016-11-28T11:30:00Z</dcterms:created>
  <dcterms:modified xsi:type="dcterms:W3CDTF">2023-11-12T10:31:22Z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5D0F41DDED5A47A1B07C81412574C1A2_12</vt:lpwstr>
  </property>
  <property fmtid="{D5CDD505-2E9C-101B-9397-08002B2CF9AE}" pid="12" name="KSOProductBuildVer">
    <vt:lpwstr>2052-12.1.0.15712</vt:lpwstr>
  </property>
</Properties>
</file>